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74" r:id="rId4"/>
    <p:sldId id="278" r:id="rId5"/>
    <p:sldId id="303" r:id="rId6"/>
    <p:sldId id="275" r:id="rId7"/>
    <p:sldId id="304" r:id="rId8"/>
    <p:sldId id="283" r:id="rId9"/>
    <p:sldId id="284" r:id="rId10"/>
    <p:sldId id="297" r:id="rId11"/>
    <p:sldId id="307" r:id="rId12"/>
    <p:sldId id="306" r:id="rId13"/>
    <p:sldId id="285" r:id="rId14"/>
    <p:sldId id="286" r:id="rId15"/>
    <p:sldId id="298" r:id="rId16"/>
    <p:sldId id="287" r:id="rId17"/>
    <p:sldId id="289" r:id="rId18"/>
    <p:sldId id="290" r:id="rId19"/>
    <p:sldId id="299" r:id="rId20"/>
    <p:sldId id="301" r:id="rId21"/>
    <p:sldId id="300" r:id="rId22"/>
    <p:sldId id="293" r:id="rId23"/>
    <p:sldId id="294" r:id="rId24"/>
    <p:sldId id="296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FF"/>
    <a:srgbClr val="CC0099"/>
    <a:srgbClr val="0033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5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D4ACE-8B20-468F-8955-24BBE7436EBB}" type="datetimeFigureOut">
              <a:rPr lang="en-ZA" smtClean="0"/>
              <a:t>2015-02-18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D1483-88AE-4CCF-BEBB-D4D9F4C5885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93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D1483-88AE-4CCF-BEBB-D4D9F4C58850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942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6AF5-CCD7-408C-80B0-463A370B3F5B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0797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9BBF-5ECE-4A35-9C07-59554C745B5A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4328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3F0E-C751-4BAF-BDE7-B734785B67B6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8921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016C-D412-48FC-8531-9026B85540EE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7735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5D44-EC9E-46BF-94FF-36477CF446DE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0586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773F-D191-42DB-B2E7-6078CDDCE24C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7004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8864-0AFD-49FF-9276-F39B0E50466E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158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9BC6-A284-4DCC-9FCC-0C87D9E9D9C6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904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D639-3AFF-4303-AB5E-E56F2D064920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27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F302-2921-43B5-9976-4A708FCE88C9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0265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E4CD-C664-4A63-8F45-CB5CB45D8E8B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22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71660-646B-4219-80AD-CE495AC3A9F6}" type="datetime1">
              <a:rPr lang="en-ZA" smtClean="0"/>
              <a:t>2015-02-18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3757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ska.ac.za/3gc3/programmes/talk-slides" TargetMode="External"/><Relationship Id="rId2" Type="http://schemas.openxmlformats.org/officeDocument/2006/relationships/hyperlink" Target="https://science.nrao.edu/science/meetings/2014/14th-synthesis-imaging-workshop/lectur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482" y="304800"/>
            <a:ext cx="10804634" cy="4855781"/>
          </a:xfrm>
        </p:spPr>
        <p:txBody>
          <a:bodyPr>
            <a:normAutofit fontScale="90000"/>
          </a:bodyPr>
          <a:lstStyle/>
          <a:p>
            <a:r>
              <a:rPr lang="en-ZA" b="1" dirty="0" smtClean="0">
                <a:solidFill>
                  <a:srgbClr val="C00000"/>
                </a:solidFill>
              </a:rPr>
              <a:t/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Calibration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dirty="0" smtClean="0"/>
              <a:t/>
            </a:r>
            <a:br>
              <a:rPr lang="en-ZA" dirty="0" smtClean="0"/>
            </a:br>
            <a:r>
              <a:rPr lang="en-ZA" sz="4400" b="1" dirty="0" smtClean="0">
                <a:solidFill>
                  <a:srgbClr val="0000FF"/>
                </a:solidFill>
              </a:rPr>
              <a:t>Introductory Radio Interferometry Course</a:t>
            </a:r>
            <a:br>
              <a:rPr lang="en-ZA" sz="4400" b="1" dirty="0" smtClean="0">
                <a:solidFill>
                  <a:srgbClr val="0000FF"/>
                </a:solidFill>
              </a:rPr>
            </a:br>
            <a:r>
              <a:rPr lang="en-ZA" b="1" dirty="0" smtClean="0"/>
              <a:t/>
            </a:r>
            <a:br>
              <a:rPr lang="en-ZA" b="1" dirty="0" smtClean="0"/>
            </a:br>
            <a:r>
              <a:rPr lang="en-ZA" sz="3600" b="1" dirty="0" smtClean="0">
                <a:solidFill>
                  <a:srgbClr val="CC0099"/>
                </a:solidFill>
              </a:rPr>
              <a:t>Centre for Radio Astronomy Techniques and Technologies</a:t>
            </a:r>
            <a:br>
              <a:rPr lang="en-ZA" sz="3600" b="1" dirty="0" smtClean="0">
                <a:solidFill>
                  <a:srgbClr val="CC0099"/>
                </a:solidFill>
              </a:rPr>
            </a:br>
            <a:r>
              <a:rPr lang="en-ZA" sz="3600" b="1" dirty="0" smtClean="0">
                <a:solidFill>
                  <a:srgbClr val="CC0099"/>
                </a:solidFill>
              </a:rPr>
              <a:t>(RATT)</a:t>
            </a:r>
            <a:r>
              <a:rPr lang="en-ZA" sz="4900" b="1" dirty="0" smtClean="0"/>
              <a:t/>
            </a:r>
            <a:br>
              <a:rPr lang="en-ZA" sz="4900" b="1" dirty="0" smtClean="0"/>
            </a:br>
            <a:r>
              <a:rPr lang="en-ZA" sz="4900" b="1" dirty="0" smtClean="0"/>
              <a:t/>
            </a:r>
            <a:br>
              <a:rPr lang="en-ZA" sz="4900" b="1" dirty="0" smtClean="0"/>
            </a:br>
            <a:r>
              <a:rPr lang="en-ZA" sz="4000" b="1" dirty="0" smtClean="0">
                <a:solidFill>
                  <a:schemeClr val="accent6">
                    <a:lumMod val="50000"/>
                  </a:schemeClr>
                </a:solidFill>
              </a:rPr>
              <a:t>Rhodes University</a:t>
            </a:r>
            <a:endParaRPr lang="en-ZA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9903" y="5727271"/>
            <a:ext cx="9144000" cy="1089454"/>
          </a:xfrm>
        </p:spPr>
        <p:txBody>
          <a:bodyPr/>
          <a:lstStyle/>
          <a:p>
            <a:r>
              <a:rPr lang="en-ZA" sz="2800" dirty="0" smtClean="0">
                <a:solidFill>
                  <a:srgbClr val="0000FF"/>
                </a:solidFill>
              </a:rPr>
              <a:t>Modhurita Mitra</a:t>
            </a:r>
          </a:p>
          <a:p>
            <a:r>
              <a:rPr lang="en-ZA" sz="2000" dirty="0" smtClean="0">
                <a:solidFill>
                  <a:schemeClr val="accent2"/>
                </a:solidFill>
              </a:rPr>
              <a:t>February 18, 2015</a:t>
            </a:r>
            <a:endParaRPr lang="en-ZA" sz="2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040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6"/>
            <a:ext cx="10515600" cy="945578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J</a:t>
            </a:r>
            <a:r>
              <a:rPr lang="en-ZA" b="1" dirty="0" smtClean="0">
                <a:solidFill>
                  <a:srgbClr val="C00000"/>
                </a:solidFill>
              </a:rPr>
              <a:t>VLA primary beam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8835" r="18926" b="19663"/>
          <a:stretch/>
        </p:blipFill>
        <p:spPr>
          <a:xfrm>
            <a:off x="3438144" y="1296094"/>
            <a:ext cx="4998720" cy="4996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3764" y="57388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1⁰</a:t>
            </a:r>
            <a:endParaRPr lang="en-ZA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833926" y="3794570"/>
            <a:ext cx="1219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900672" y="3794570"/>
            <a:ext cx="7315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75218" y="5923526"/>
            <a:ext cx="837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33926" y="5923526"/>
            <a:ext cx="849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0603" y="196165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Main lobe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73312" y="1485765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First null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18412" y="3609904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First </a:t>
            </a:r>
            <a:r>
              <a:rPr lang="en-ZA" dirty="0" err="1" smtClean="0">
                <a:solidFill>
                  <a:srgbClr val="0000FF"/>
                </a:solidFill>
              </a:rPr>
              <a:t>sidelobe</a:t>
            </a:r>
            <a:endParaRPr lang="en-ZA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706624" y="2362851"/>
            <a:ext cx="2977140" cy="1431719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78752" y="1855097"/>
            <a:ext cx="2279904" cy="1327100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00544" y="3794570"/>
            <a:ext cx="1670304" cy="0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10</a:t>
            </a:fld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9253728" y="5923526"/>
            <a:ext cx="151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(at 1410 MHz)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46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  Movement </a:t>
            </a:r>
            <a:r>
              <a:rPr lang="en-ZA" b="1" dirty="0" smtClean="0">
                <a:solidFill>
                  <a:srgbClr val="C00000"/>
                </a:solidFill>
              </a:rPr>
              <a:t>of sources in sky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11</a:t>
            </a:fld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89" y="1859119"/>
            <a:ext cx="5571797" cy="42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233" y="185587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Relative rotation of alt-</a:t>
            </a:r>
            <a:r>
              <a:rPr lang="en-ZA" b="1" dirty="0" err="1" smtClean="0">
                <a:solidFill>
                  <a:srgbClr val="C00000"/>
                </a:solidFill>
              </a:rPr>
              <a:t>az</a:t>
            </a:r>
            <a:r>
              <a:rPr lang="en-ZA" b="1" dirty="0" smtClean="0">
                <a:solidFill>
                  <a:srgbClr val="C00000"/>
                </a:solidFill>
              </a:rPr>
              <a:t> beam </a:t>
            </a:r>
            <a:r>
              <a:rPr lang="en-ZA" b="1" dirty="0" err="1" smtClean="0">
                <a:solidFill>
                  <a:srgbClr val="C00000"/>
                </a:solidFill>
              </a:rPr>
              <a:t>wrt</a:t>
            </a:r>
            <a:r>
              <a:rPr lang="en-ZA" b="1" dirty="0" smtClean="0">
                <a:solidFill>
                  <a:srgbClr val="C00000"/>
                </a:solidFill>
              </a:rPr>
              <a:t> sky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976742" y="1841679"/>
            <a:ext cx="8004386" cy="4778062"/>
            <a:chOff x="1435827" y="716980"/>
            <a:chExt cx="9961393" cy="6392025"/>
          </a:xfrm>
        </p:grpSpPr>
        <p:grpSp>
          <p:nvGrpSpPr>
            <p:cNvPr id="13" name="Group 12"/>
            <p:cNvGrpSpPr/>
            <p:nvPr/>
          </p:nvGrpSpPr>
          <p:grpSpPr>
            <a:xfrm>
              <a:off x="5642191" y="716980"/>
              <a:ext cx="1560784" cy="1484962"/>
              <a:chOff x="4535216" y="1653812"/>
              <a:chExt cx="1560784" cy="1484962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4933293" y="2038996"/>
                <a:ext cx="764628" cy="714594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4933293" y="1653812"/>
                <a:ext cx="721339" cy="277576"/>
              </a:xfrm>
              <a:custGeom>
                <a:avLst/>
                <a:gdLst>
                  <a:gd name="connsiteX0" fmla="*/ 374641 w 721339"/>
                  <a:gd name="connsiteY0" fmla="*/ 11 h 277576"/>
                  <a:gd name="connsiteX1" fmla="*/ 6779 w 721339"/>
                  <a:gd name="connsiteY1" fmla="*/ 241749 h 277576"/>
                  <a:gd name="connsiteX2" fmla="*/ 710972 w 721339"/>
                  <a:gd name="connsiteY2" fmla="*/ 252259 h 277576"/>
                  <a:gd name="connsiteX3" fmla="*/ 374641 w 721339"/>
                  <a:gd name="connsiteY3" fmla="*/ 11 h 2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339" h="277576">
                    <a:moveTo>
                      <a:pt x="374641" y="11"/>
                    </a:moveTo>
                    <a:cubicBezTo>
                      <a:pt x="257276" y="-1741"/>
                      <a:pt x="-49276" y="199708"/>
                      <a:pt x="6779" y="241749"/>
                    </a:cubicBezTo>
                    <a:cubicBezTo>
                      <a:pt x="62834" y="283790"/>
                      <a:pt x="642655" y="290797"/>
                      <a:pt x="710972" y="252259"/>
                    </a:cubicBezTo>
                    <a:cubicBezTo>
                      <a:pt x="779289" y="213721"/>
                      <a:pt x="492006" y="1763"/>
                      <a:pt x="374641" y="11"/>
                    </a:cubicBezTo>
                    <a:close/>
                  </a:path>
                </a:pathLst>
              </a:cu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0" name="Freeform 9"/>
              <p:cNvSpPr/>
              <p:nvPr/>
            </p:nvSpPr>
            <p:spPr>
              <a:xfrm rot="5400000">
                <a:off x="5596542" y="2241915"/>
                <a:ext cx="721339" cy="277576"/>
              </a:xfrm>
              <a:custGeom>
                <a:avLst/>
                <a:gdLst>
                  <a:gd name="connsiteX0" fmla="*/ 374641 w 721339"/>
                  <a:gd name="connsiteY0" fmla="*/ 11 h 277576"/>
                  <a:gd name="connsiteX1" fmla="*/ 6779 w 721339"/>
                  <a:gd name="connsiteY1" fmla="*/ 241749 h 277576"/>
                  <a:gd name="connsiteX2" fmla="*/ 710972 w 721339"/>
                  <a:gd name="connsiteY2" fmla="*/ 252259 h 277576"/>
                  <a:gd name="connsiteX3" fmla="*/ 374641 w 721339"/>
                  <a:gd name="connsiteY3" fmla="*/ 11 h 2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339" h="277576">
                    <a:moveTo>
                      <a:pt x="374641" y="11"/>
                    </a:moveTo>
                    <a:cubicBezTo>
                      <a:pt x="257276" y="-1741"/>
                      <a:pt x="-49276" y="199708"/>
                      <a:pt x="6779" y="241749"/>
                    </a:cubicBezTo>
                    <a:cubicBezTo>
                      <a:pt x="62834" y="283790"/>
                      <a:pt x="642655" y="290797"/>
                      <a:pt x="710972" y="252259"/>
                    </a:cubicBezTo>
                    <a:cubicBezTo>
                      <a:pt x="779289" y="213721"/>
                      <a:pt x="492006" y="1763"/>
                      <a:pt x="374641" y="11"/>
                    </a:cubicBezTo>
                    <a:close/>
                  </a:path>
                </a:pathLst>
              </a:cu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" name="Freeform 10"/>
              <p:cNvSpPr/>
              <p:nvPr/>
            </p:nvSpPr>
            <p:spPr>
              <a:xfrm rot="-5400000">
                <a:off x="4313334" y="2260877"/>
                <a:ext cx="721339" cy="277576"/>
              </a:xfrm>
              <a:custGeom>
                <a:avLst/>
                <a:gdLst>
                  <a:gd name="connsiteX0" fmla="*/ 374641 w 721339"/>
                  <a:gd name="connsiteY0" fmla="*/ 11 h 277576"/>
                  <a:gd name="connsiteX1" fmla="*/ 6779 w 721339"/>
                  <a:gd name="connsiteY1" fmla="*/ 241749 h 277576"/>
                  <a:gd name="connsiteX2" fmla="*/ 710972 w 721339"/>
                  <a:gd name="connsiteY2" fmla="*/ 252259 h 277576"/>
                  <a:gd name="connsiteX3" fmla="*/ 374641 w 721339"/>
                  <a:gd name="connsiteY3" fmla="*/ 11 h 2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339" h="277576">
                    <a:moveTo>
                      <a:pt x="374641" y="11"/>
                    </a:moveTo>
                    <a:cubicBezTo>
                      <a:pt x="257276" y="-1741"/>
                      <a:pt x="-49276" y="199708"/>
                      <a:pt x="6779" y="241749"/>
                    </a:cubicBezTo>
                    <a:cubicBezTo>
                      <a:pt x="62834" y="283790"/>
                      <a:pt x="642655" y="290797"/>
                      <a:pt x="710972" y="252259"/>
                    </a:cubicBezTo>
                    <a:cubicBezTo>
                      <a:pt x="779289" y="213721"/>
                      <a:pt x="492006" y="1763"/>
                      <a:pt x="374641" y="11"/>
                    </a:cubicBezTo>
                    <a:close/>
                  </a:path>
                </a:pathLst>
              </a:cu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" name="Freeform 11"/>
              <p:cNvSpPr/>
              <p:nvPr/>
            </p:nvSpPr>
            <p:spPr>
              <a:xfrm rot="10800000">
                <a:off x="4976582" y="2861198"/>
                <a:ext cx="721339" cy="277576"/>
              </a:xfrm>
              <a:custGeom>
                <a:avLst/>
                <a:gdLst>
                  <a:gd name="connsiteX0" fmla="*/ 374641 w 721339"/>
                  <a:gd name="connsiteY0" fmla="*/ 11 h 277576"/>
                  <a:gd name="connsiteX1" fmla="*/ 6779 w 721339"/>
                  <a:gd name="connsiteY1" fmla="*/ 241749 h 277576"/>
                  <a:gd name="connsiteX2" fmla="*/ 710972 w 721339"/>
                  <a:gd name="connsiteY2" fmla="*/ 252259 h 277576"/>
                  <a:gd name="connsiteX3" fmla="*/ 374641 w 721339"/>
                  <a:gd name="connsiteY3" fmla="*/ 11 h 2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339" h="277576">
                    <a:moveTo>
                      <a:pt x="374641" y="11"/>
                    </a:moveTo>
                    <a:cubicBezTo>
                      <a:pt x="257276" y="-1741"/>
                      <a:pt x="-49276" y="199708"/>
                      <a:pt x="6779" y="241749"/>
                    </a:cubicBezTo>
                    <a:cubicBezTo>
                      <a:pt x="62834" y="283790"/>
                      <a:pt x="642655" y="290797"/>
                      <a:pt x="710972" y="252259"/>
                    </a:cubicBezTo>
                    <a:cubicBezTo>
                      <a:pt x="779289" y="213721"/>
                      <a:pt x="492006" y="1763"/>
                      <a:pt x="374641" y="11"/>
                    </a:cubicBezTo>
                    <a:close/>
                  </a:path>
                </a:pathLst>
              </a:cu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5827" y="2188633"/>
              <a:ext cx="1572904" cy="1493649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9836436" y="2056790"/>
              <a:ext cx="1560784" cy="1484962"/>
              <a:chOff x="4535216" y="1653812"/>
              <a:chExt cx="1560784" cy="1484962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4933293" y="2038996"/>
                <a:ext cx="764628" cy="714594"/>
              </a:xfrm>
              <a:prstGeom prst="ellipse">
                <a:avLst/>
              </a:pr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4933293" y="1653812"/>
                <a:ext cx="721339" cy="277576"/>
              </a:xfrm>
              <a:custGeom>
                <a:avLst/>
                <a:gdLst>
                  <a:gd name="connsiteX0" fmla="*/ 374641 w 721339"/>
                  <a:gd name="connsiteY0" fmla="*/ 11 h 277576"/>
                  <a:gd name="connsiteX1" fmla="*/ 6779 w 721339"/>
                  <a:gd name="connsiteY1" fmla="*/ 241749 h 277576"/>
                  <a:gd name="connsiteX2" fmla="*/ 710972 w 721339"/>
                  <a:gd name="connsiteY2" fmla="*/ 252259 h 277576"/>
                  <a:gd name="connsiteX3" fmla="*/ 374641 w 721339"/>
                  <a:gd name="connsiteY3" fmla="*/ 11 h 2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339" h="277576">
                    <a:moveTo>
                      <a:pt x="374641" y="11"/>
                    </a:moveTo>
                    <a:cubicBezTo>
                      <a:pt x="257276" y="-1741"/>
                      <a:pt x="-49276" y="199708"/>
                      <a:pt x="6779" y="241749"/>
                    </a:cubicBezTo>
                    <a:cubicBezTo>
                      <a:pt x="62834" y="283790"/>
                      <a:pt x="642655" y="290797"/>
                      <a:pt x="710972" y="252259"/>
                    </a:cubicBezTo>
                    <a:cubicBezTo>
                      <a:pt x="779289" y="213721"/>
                      <a:pt x="492006" y="1763"/>
                      <a:pt x="374641" y="11"/>
                    </a:cubicBezTo>
                    <a:close/>
                  </a:path>
                </a:pathLst>
              </a:cu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8" name="Freeform 17"/>
              <p:cNvSpPr/>
              <p:nvPr/>
            </p:nvSpPr>
            <p:spPr>
              <a:xfrm rot="5400000">
                <a:off x="5596542" y="2241915"/>
                <a:ext cx="721339" cy="277576"/>
              </a:xfrm>
              <a:custGeom>
                <a:avLst/>
                <a:gdLst>
                  <a:gd name="connsiteX0" fmla="*/ 374641 w 721339"/>
                  <a:gd name="connsiteY0" fmla="*/ 11 h 277576"/>
                  <a:gd name="connsiteX1" fmla="*/ 6779 w 721339"/>
                  <a:gd name="connsiteY1" fmla="*/ 241749 h 277576"/>
                  <a:gd name="connsiteX2" fmla="*/ 710972 w 721339"/>
                  <a:gd name="connsiteY2" fmla="*/ 252259 h 277576"/>
                  <a:gd name="connsiteX3" fmla="*/ 374641 w 721339"/>
                  <a:gd name="connsiteY3" fmla="*/ 11 h 2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339" h="277576">
                    <a:moveTo>
                      <a:pt x="374641" y="11"/>
                    </a:moveTo>
                    <a:cubicBezTo>
                      <a:pt x="257276" y="-1741"/>
                      <a:pt x="-49276" y="199708"/>
                      <a:pt x="6779" y="241749"/>
                    </a:cubicBezTo>
                    <a:cubicBezTo>
                      <a:pt x="62834" y="283790"/>
                      <a:pt x="642655" y="290797"/>
                      <a:pt x="710972" y="252259"/>
                    </a:cubicBezTo>
                    <a:cubicBezTo>
                      <a:pt x="779289" y="213721"/>
                      <a:pt x="492006" y="1763"/>
                      <a:pt x="374641" y="11"/>
                    </a:cubicBezTo>
                    <a:close/>
                  </a:path>
                </a:pathLst>
              </a:cu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9" name="Freeform 18"/>
              <p:cNvSpPr/>
              <p:nvPr/>
            </p:nvSpPr>
            <p:spPr>
              <a:xfrm rot="-5400000">
                <a:off x="4313334" y="2260877"/>
                <a:ext cx="721339" cy="277576"/>
              </a:xfrm>
              <a:custGeom>
                <a:avLst/>
                <a:gdLst>
                  <a:gd name="connsiteX0" fmla="*/ 374641 w 721339"/>
                  <a:gd name="connsiteY0" fmla="*/ 11 h 277576"/>
                  <a:gd name="connsiteX1" fmla="*/ 6779 w 721339"/>
                  <a:gd name="connsiteY1" fmla="*/ 241749 h 277576"/>
                  <a:gd name="connsiteX2" fmla="*/ 710972 w 721339"/>
                  <a:gd name="connsiteY2" fmla="*/ 252259 h 277576"/>
                  <a:gd name="connsiteX3" fmla="*/ 374641 w 721339"/>
                  <a:gd name="connsiteY3" fmla="*/ 11 h 2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339" h="277576">
                    <a:moveTo>
                      <a:pt x="374641" y="11"/>
                    </a:moveTo>
                    <a:cubicBezTo>
                      <a:pt x="257276" y="-1741"/>
                      <a:pt x="-49276" y="199708"/>
                      <a:pt x="6779" y="241749"/>
                    </a:cubicBezTo>
                    <a:cubicBezTo>
                      <a:pt x="62834" y="283790"/>
                      <a:pt x="642655" y="290797"/>
                      <a:pt x="710972" y="252259"/>
                    </a:cubicBezTo>
                    <a:cubicBezTo>
                      <a:pt x="779289" y="213721"/>
                      <a:pt x="492006" y="1763"/>
                      <a:pt x="374641" y="11"/>
                    </a:cubicBezTo>
                    <a:close/>
                  </a:path>
                </a:pathLst>
              </a:cu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20" name="Freeform 19"/>
              <p:cNvSpPr/>
              <p:nvPr/>
            </p:nvSpPr>
            <p:spPr>
              <a:xfrm rot="10800000">
                <a:off x="4976582" y="2861198"/>
                <a:ext cx="721339" cy="277576"/>
              </a:xfrm>
              <a:custGeom>
                <a:avLst/>
                <a:gdLst>
                  <a:gd name="connsiteX0" fmla="*/ 374641 w 721339"/>
                  <a:gd name="connsiteY0" fmla="*/ 11 h 277576"/>
                  <a:gd name="connsiteX1" fmla="*/ 6779 w 721339"/>
                  <a:gd name="connsiteY1" fmla="*/ 241749 h 277576"/>
                  <a:gd name="connsiteX2" fmla="*/ 710972 w 721339"/>
                  <a:gd name="connsiteY2" fmla="*/ 252259 h 277576"/>
                  <a:gd name="connsiteX3" fmla="*/ 374641 w 721339"/>
                  <a:gd name="connsiteY3" fmla="*/ 11 h 277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339" h="277576">
                    <a:moveTo>
                      <a:pt x="374641" y="11"/>
                    </a:moveTo>
                    <a:cubicBezTo>
                      <a:pt x="257276" y="-1741"/>
                      <a:pt x="-49276" y="199708"/>
                      <a:pt x="6779" y="241749"/>
                    </a:cubicBezTo>
                    <a:cubicBezTo>
                      <a:pt x="62834" y="283790"/>
                      <a:pt x="642655" y="290797"/>
                      <a:pt x="710972" y="252259"/>
                    </a:cubicBezTo>
                    <a:cubicBezTo>
                      <a:pt x="779289" y="213721"/>
                      <a:pt x="492006" y="1763"/>
                      <a:pt x="374641" y="11"/>
                    </a:cubicBezTo>
                    <a:close/>
                  </a:path>
                </a:pathLst>
              </a:custGeom>
              <a:solidFill>
                <a:srgbClr val="FF99FF"/>
              </a:solidFill>
              <a:ln>
                <a:solidFill>
                  <a:srgbClr val="FF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2779737" y="2874551"/>
              <a:ext cx="141667" cy="13878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2" name="Oval 21"/>
            <p:cNvSpPr/>
            <p:nvPr/>
          </p:nvSpPr>
          <p:spPr>
            <a:xfrm>
              <a:off x="2155416" y="3472358"/>
              <a:ext cx="141667" cy="13878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3" name="Oval 22"/>
            <p:cNvSpPr/>
            <p:nvPr/>
          </p:nvSpPr>
          <p:spPr>
            <a:xfrm>
              <a:off x="6809188" y="1805483"/>
              <a:ext cx="141667" cy="13878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4" name="Oval 23"/>
            <p:cNvSpPr/>
            <p:nvPr/>
          </p:nvSpPr>
          <p:spPr>
            <a:xfrm>
              <a:off x="2155416" y="2856544"/>
              <a:ext cx="141667" cy="13878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5" name="Oval 24"/>
            <p:cNvSpPr/>
            <p:nvPr/>
          </p:nvSpPr>
          <p:spPr>
            <a:xfrm>
              <a:off x="6351749" y="1393439"/>
              <a:ext cx="141667" cy="13878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26" name="Oval 25"/>
            <p:cNvSpPr/>
            <p:nvPr/>
          </p:nvSpPr>
          <p:spPr>
            <a:xfrm>
              <a:off x="5908132" y="1816758"/>
              <a:ext cx="141667" cy="13878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1" name="Arc 30"/>
            <p:cNvSpPr/>
            <p:nvPr/>
          </p:nvSpPr>
          <p:spPr>
            <a:xfrm>
              <a:off x="1614155" y="1454144"/>
              <a:ext cx="9749307" cy="5654861"/>
            </a:xfrm>
            <a:prstGeom prst="arc">
              <a:avLst>
                <a:gd name="adj1" fmla="val 10983123"/>
                <a:gd name="adj2" fmla="val 2139415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2" name="Oval 31"/>
            <p:cNvSpPr/>
            <p:nvPr/>
          </p:nvSpPr>
          <p:spPr>
            <a:xfrm>
              <a:off x="10559420" y="2717756"/>
              <a:ext cx="141667" cy="13878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3" name="Oval 32"/>
            <p:cNvSpPr/>
            <p:nvPr/>
          </p:nvSpPr>
          <p:spPr>
            <a:xfrm>
              <a:off x="9918391" y="2735763"/>
              <a:ext cx="141667" cy="138788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34" name="Oval 33"/>
            <p:cNvSpPr/>
            <p:nvPr/>
          </p:nvSpPr>
          <p:spPr>
            <a:xfrm>
              <a:off x="10559420" y="3293562"/>
              <a:ext cx="141667" cy="138788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643199" y="4215220"/>
            <a:ext cx="4903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chemeClr val="accent2"/>
                </a:solidFill>
              </a:rPr>
              <a:t>Movement of sources across sky</a:t>
            </a:r>
            <a:endParaRPr lang="en-ZA" sz="2800" dirty="0">
              <a:solidFill>
                <a:schemeClr val="accent2"/>
              </a:solidFill>
            </a:endParaRPr>
          </a:p>
        </p:txBody>
      </p:sp>
      <p:sp>
        <p:nvSpPr>
          <p:cNvPr id="47" name="Arc 46"/>
          <p:cNvSpPr/>
          <p:nvPr/>
        </p:nvSpPr>
        <p:spPr>
          <a:xfrm>
            <a:off x="3156834" y="3287264"/>
            <a:ext cx="5876381" cy="3481716"/>
          </a:xfrm>
          <a:prstGeom prst="arc">
            <a:avLst>
              <a:gd name="adj1" fmla="val 12103863"/>
              <a:gd name="adj2" fmla="val 20381374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3643199" y="4053152"/>
            <a:ext cx="18993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643199" y="3848676"/>
            <a:ext cx="0" cy="20447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349017" y="2317630"/>
            <a:ext cx="139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7030A0"/>
                </a:solidFill>
              </a:rPr>
              <a:t>Phase </a:t>
            </a:r>
            <a:r>
              <a:rPr lang="en-ZA" dirty="0" err="1" smtClean="0">
                <a:solidFill>
                  <a:srgbClr val="7030A0"/>
                </a:solidFill>
              </a:rPr>
              <a:t>center</a:t>
            </a:r>
            <a:endParaRPr lang="en-ZA" dirty="0">
              <a:solidFill>
                <a:srgbClr val="7030A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9441054" y="2686962"/>
            <a:ext cx="526578" cy="60030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7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96769"/>
            <a:ext cx="10515600" cy="86732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Primary beam rotation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rota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5674" y="1761850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3229355" y="894522"/>
            <a:ext cx="602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A JVLA antenna has an alt-azimuth mount; </a:t>
            </a:r>
          </a:p>
          <a:p>
            <a:pPr algn="ctr"/>
            <a:r>
              <a:rPr lang="en-ZA" dirty="0" smtClean="0"/>
              <a:t>the primary beam rotates during the course of an observation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04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42184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Variation of primary beam with frequency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freq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183" y="1690688"/>
            <a:ext cx="4351337" cy="4351338"/>
          </a:xfrm>
        </p:spPr>
      </p:pic>
      <p:grpSp>
        <p:nvGrpSpPr>
          <p:cNvPr id="7" name="Group 6"/>
          <p:cNvGrpSpPr/>
          <p:nvPr/>
        </p:nvGrpSpPr>
        <p:grpSpPr>
          <a:xfrm>
            <a:off x="7387401" y="2854767"/>
            <a:ext cx="3602842" cy="2615712"/>
            <a:chOff x="7297677" y="2436932"/>
            <a:chExt cx="3602842" cy="26157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735" y="2436932"/>
              <a:ext cx="3123784" cy="22463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55678" y="4683312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Frequency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-5400000">
              <a:off x="6900837" y="3375455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14</a:t>
            </a:fld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6919084" y="1693042"/>
            <a:ext cx="44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The beam pattern becomes more compact</a:t>
            </a:r>
          </a:p>
          <a:p>
            <a:pPr algn="ctr"/>
            <a:r>
              <a:rPr lang="en-ZA" dirty="0"/>
              <a:t>w</a:t>
            </a:r>
            <a:r>
              <a:rPr lang="en-ZA" dirty="0" smtClean="0"/>
              <a:t>ith increasing frequency</a:t>
            </a:r>
            <a:endParaRPr lang="en-ZA" dirty="0"/>
          </a:p>
        </p:txBody>
      </p:sp>
      <p:sp>
        <p:nvSpPr>
          <p:cNvPr id="10" name="TextBox 9"/>
          <p:cNvSpPr txBox="1"/>
          <p:nvPr/>
        </p:nvSpPr>
        <p:spPr>
          <a:xfrm>
            <a:off x="7747934" y="5590249"/>
            <a:ext cx="350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00FF"/>
                </a:solidFill>
              </a:rPr>
              <a:t>Beam-induced spectral variation 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for the source represented by a dot</a:t>
            </a:r>
            <a:endParaRPr lang="en-ZA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969" y="126770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62" y="1751929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242232" y="6195804"/>
            <a:ext cx="42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Calibration </a:t>
            </a:r>
            <a:r>
              <a:rPr lang="en-ZA" dirty="0" smtClean="0">
                <a:solidFill>
                  <a:srgbClr val="CC0066"/>
                </a:solidFill>
              </a:rPr>
              <a:t>without primary beam </a:t>
            </a:r>
            <a:r>
              <a:rPr lang="en-ZA" dirty="0" smtClean="0"/>
              <a:t>included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09340" y="1751929"/>
            <a:ext cx="4145973" cy="4813207"/>
            <a:chOff x="6660572" y="2057444"/>
            <a:chExt cx="4145973" cy="48132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572" y="2057444"/>
              <a:ext cx="4145973" cy="41117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751733" y="6501319"/>
              <a:ext cx="3963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/>
                <a:t>Calibration </a:t>
              </a:r>
              <a:r>
                <a:rPr lang="en-ZA" dirty="0" smtClean="0">
                  <a:solidFill>
                    <a:srgbClr val="CC0066"/>
                  </a:solidFill>
                </a:rPr>
                <a:t>with primary beam </a:t>
              </a:r>
              <a:r>
                <a:rPr lang="en-ZA" dirty="0" smtClean="0"/>
                <a:t>included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73888" y="970067"/>
            <a:ext cx="531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EVLA image of the </a:t>
            </a:r>
            <a:r>
              <a:rPr lang="en-ZA" dirty="0"/>
              <a:t>f</a:t>
            </a:r>
            <a:r>
              <a:rPr lang="en-ZA" dirty="0" smtClean="0"/>
              <a:t>ield around the radio source 3C147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8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44" y="41959"/>
            <a:ext cx="12044855" cy="1616610"/>
          </a:xfrm>
        </p:spPr>
        <p:txBody>
          <a:bodyPr>
            <a:noAutofit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Multiplying the noise by </a:t>
            </a:r>
            <a:r>
              <a:rPr lang="en-ZA" b="1" dirty="0">
                <a:solidFill>
                  <a:srgbClr val="C00000"/>
                </a:solidFill>
              </a:rPr>
              <a:t>the primary </a:t>
            </a:r>
            <a:r>
              <a:rPr lang="en-ZA" b="1" dirty="0" smtClean="0">
                <a:solidFill>
                  <a:srgbClr val="C00000"/>
                </a:solidFill>
              </a:rPr>
              <a:t>beam illustrates the variation in SNR across the field of view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1569" r="1567" b="1738"/>
          <a:stretch/>
        </p:blipFill>
        <p:spPr>
          <a:xfrm>
            <a:off x="3987112" y="2337614"/>
            <a:ext cx="4209535" cy="420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6023" y="1732142"/>
            <a:ext cx="531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EVLA image of the </a:t>
            </a:r>
            <a:r>
              <a:rPr lang="en-ZA" dirty="0"/>
              <a:t>f</a:t>
            </a:r>
            <a:r>
              <a:rPr lang="en-ZA" dirty="0" smtClean="0"/>
              <a:t>ield around the radio source 3C147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33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7090"/>
            <a:ext cx="10515600" cy="104914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 procedure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Start with visibility data,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ZA" dirty="0" smtClean="0"/>
                  <a:t>, and initial brightness model,</a:t>
                </a:r>
                <a:r>
                  <a:rPr lang="en-ZA" dirty="0" smtClean="0">
                    <a:solidFill>
                      <a:srgbClr val="00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ZA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b="1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ZA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ZA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b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ZA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r>
                                  <a:rPr lang="en-ZA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d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ZA" dirty="0" smtClean="0"/>
                  <a:t>for </a:t>
                </a:r>
                <a14:m>
                  <m:oMath xmlns:m="http://schemas.openxmlformats.org/officeDocument/2006/math">
                    <m:r>
                      <a:rPr lang="en-ZA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Calculate residual visibility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  <m:r>
                      <a:rPr lang="en-ZA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ZA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ZA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</m:oMath>
                </a14:m>
                <a:r>
                  <a:rPr lang="en-ZA" dirty="0" smtClean="0"/>
                  <a:t> to create a residual image,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Perform a source-finding procedure to find sources in the residual image, and add these to the initial model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to form a new, updated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Set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 , and repeat steps 2-5 until the residual image </a:t>
                </a:r>
                <a14:m>
                  <m:oMath xmlns:m="http://schemas.openxmlformats.org/officeDocument/2006/math">
                    <m:r>
                      <a:rPr lang="en-ZA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 is noise-like. </a:t>
                </a:r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  <a:blipFill rotWithShape="0">
                <a:blip r:embed="rId2"/>
                <a:stretch>
                  <a:fillRect l="-1217" t="-3081" r="-69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75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>
                    <a:solidFill>
                      <a:srgbClr val="7030A0"/>
                    </a:solidFill>
                  </a:rPr>
                  <a:t>Differential gain solutions </a:t>
                </a:r>
                <a:r>
                  <a:rPr lang="en-ZA" dirty="0" smtClean="0"/>
                  <a:t>encompass the 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unknown and </a:t>
                </a:r>
                <a:r>
                  <a:rPr lang="en-ZA" dirty="0" err="1" smtClean="0">
                    <a:solidFill>
                      <a:srgbClr val="00B050"/>
                    </a:solidFill>
                  </a:rPr>
                  <a:t>unmodeled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 direction-dependent effects</a:t>
                </a:r>
                <a:r>
                  <a:rPr lang="en-ZA" dirty="0" smtClean="0"/>
                  <a:t> in the signal path.</a:t>
                </a:r>
              </a:p>
              <a:p>
                <a:r>
                  <a:rPr lang="en-ZA" dirty="0" smtClean="0"/>
                  <a:t>The Jones matrix in the direction of source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 is then given by:</a:t>
                </a:r>
              </a:p>
              <a:p>
                <a:endParaRPr lang="en-ZA" dirty="0"/>
              </a:p>
              <a:p>
                <a:endParaRPr lang="en-Z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ZA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44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ZA" sz="4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ZA" sz="4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102167" y="5045809"/>
            <a:ext cx="18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Final Jones matrix</a:t>
            </a:r>
          </a:p>
          <a:p>
            <a:r>
              <a:rPr lang="en-ZA" dirty="0">
                <a:solidFill>
                  <a:srgbClr val="0000FF"/>
                </a:solidFill>
              </a:rPr>
              <a:t>i</a:t>
            </a:r>
            <a:r>
              <a:rPr lang="en-ZA" dirty="0" smtClean="0">
                <a:solidFill>
                  <a:srgbClr val="0000FF"/>
                </a:solidFill>
              </a:rPr>
              <a:t>n the direction </a:t>
            </a:r>
          </a:p>
          <a:p>
            <a:r>
              <a:rPr lang="en-ZA" dirty="0" smtClean="0">
                <a:solidFill>
                  <a:srgbClr val="0000FF"/>
                </a:solidFill>
              </a:rPr>
              <a:t>of source </a:t>
            </a:r>
            <a:r>
              <a:rPr lang="en-ZA" i="1" dirty="0" smtClean="0">
                <a:solidFill>
                  <a:srgbClr val="0000FF"/>
                </a:solidFill>
              </a:rPr>
              <a:t>s</a:t>
            </a:r>
            <a:endParaRPr lang="en-ZA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2371" y="5057508"/>
            <a:ext cx="231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99"/>
                </a:solidFill>
              </a:rPr>
              <a:t>Direction-independent</a:t>
            </a:r>
          </a:p>
          <a:p>
            <a:pPr algn="ctr"/>
            <a:r>
              <a:rPr lang="en-ZA" dirty="0" smtClean="0">
                <a:solidFill>
                  <a:srgbClr val="CC0099"/>
                </a:solidFill>
              </a:rPr>
              <a:t>effects</a:t>
            </a:r>
            <a:endParaRPr lang="en-ZA" dirty="0">
              <a:solidFill>
                <a:srgbClr val="CC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7383" y="5045809"/>
            <a:ext cx="217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B050"/>
                </a:solidFill>
              </a:rPr>
              <a:t>Known and </a:t>
            </a:r>
            <a:r>
              <a:rPr lang="en-ZA" dirty="0" err="1" smtClean="0">
                <a:solidFill>
                  <a:srgbClr val="00B050"/>
                </a:solidFill>
              </a:rPr>
              <a:t>modeled</a:t>
            </a:r>
            <a:endParaRPr lang="en-ZA" dirty="0" smtClean="0">
              <a:solidFill>
                <a:srgbClr val="00B050"/>
              </a:solidFill>
            </a:endParaRPr>
          </a:p>
          <a:p>
            <a:pPr algn="ctr"/>
            <a:r>
              <a:rPr lang="en-ZA" dirty="0">
                <a:solidFill>
                  <a:srgbClr val="00B050"/>
                </a:solidFill>
              </a:rPr>
              <a:t>d</a:t>
            </a:r>
            <a:r>
              <a:rPr lang="en-ZA" dirty="0" smtClean="0">
                <a:solidFill>
                  <a:srgbClr val="00B050"/>
                </a:solidFill>
              </a:rPr>
              <a:t>irection-dependent</a:t>
            </a:r>
          </a:p>
          <a:p>
            <a:pPr algn="ctr"/>
            <a:r>
              <a:rPr lang="en-ZA" dirty="0" smtClean="0">
                <a:solidFill>
                  <a:srgbClr val="00B050"/>
                </a:solidFill>
              </a:rPr>
              <a:t>effects</a:t>
            </a:r>
            <a:endParaRPr lang="en-ZA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87398" y="4315968"/>
            <a:ext cx="1330969" cy="59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320551" y="4461958"/>
            <a:ext cx="775449" cy="60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6888480" y="4403070"/>
            <a:ext cx="867663" cy="64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91943" y="5045809"/>
            <a:ext cx="2307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7030A0"/>
                </a:solidFill>
              </a:rPr>
              <a:t>Differential gain:</a:t>
            </a:r>
          </a:p>
          <a:p>
            <a:pPr algn="ctr"/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Unknown/</a:t>
            </a:r>
            <a:r>
              <a:rPr lang="en-ZA" dirty="0" err="1" smtClean="0">
                <a:solidFill>
                  <a:schemeClr val="bg2">
                    <a:lumMod val="25000"/>
                  </a:schemeClr>
                </a:solidFill>
              </a:rPr>
              <a:t>unmodeled</a:t>
            </a:r>
            <a:endParaRPr lang="en-ZA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irection-dependent</a:t>
            </a: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ffects in the direction</a:t>
            </a: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 source </a:t>
            </a:r>
            <a:r>
              <a:rPr lang="en-ZA" i="1" dirty="0" smtClean="0">
                <a:solidFill>
                  <a:schemeClr val="bg2">
                    <a:lumMod val="25000"/>
                  </a:schemeClr>
                </a:solidFill>
              </a:rPr>
              <a:t>s</a:t>
            </a:r>
            <a:endParaRPr lang="en-ZA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12" idx="0"/>
          </p:cNvCxnSpPr>
          <p:nvPr/>
        </p:nvCxnSpPr>
        <p:spPr>
          <a:xfrm flipH="1" flipV="1">
            <a:off x="7756145" y="4315969"/>
            <a:ext cx="2489672" cy="7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823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74137"/>
            <a:ext cx="10515600" cy="1222375"/>
          </a:xfrm>
        </p:spPr>
        <p:txBody>
          <a:bodyPr>
            <a:normAutofit lnSpcReduction="10000"/>
          </a:bodyPr>
          <a:lstStyle/>
          <a:p>
            <a:r>
              <a:rPr lang="en-ZA" dirty="0" smtClean="0">
                <a:solidFill>
                  <a:srgbClr val="7030A0"/>
                </a:solidFill>
              </a:rPr>
              <a:t>Differential gain solutions </a:t>
            </a:r>
            <a:r>
              <a:rPr lang="en-ZA" dirty="0" smtClean="0"/>
              <a:t>are</a:t>
            </a:r>
            <a:r>
              <a:rPr lang="en-ZA" dirty="0" smtClean="0">
                <a:solidFill>
                  <a:srgbClr val="CC0099"/>
                </a:solidFill>
              </a:rPr>
              <a:t> </a:t>
            </a:r>
            <a:r>
              <a:rPr lang="en-ZA" dirty="0" smtClean="0"/>
              <a:t>computed (in the direction of a few bright sources) and applied after regular calibration in order to correct for leftover, </a:t>
            </a:r>
            <a:r>
              <a:rPr lang="en-ZA" dirty="0" err="1" smtClean="0"/>
              <a:t>uncalibrated</a:t>
            </a:r>
            <a:r>
              <a:rPr lang="en-ZA" dirty="0" smtClean="0"/>
              <a:t> effects.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84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533" y="131407"/>
            <a:ext cx="10515600" cy="902566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2800" dirty="0" smtClean="0">
                    <a:solidFill>
                      <a:srgbClr val="CC0099"/>
                    </a:solidFill>
                  </a:rPr>
                  <a:t>Calibration</a:t>
                </a:r>
                <a:r>
                  <a:rPr lang="en-ZA" sz="2800" dirty="0" smtClean="0"/>
                  <a:t>: Determining and correcting for </a:t>
                </a:r>
                <a:r>
                  <a:rPr lang="en-ZA" sz="2800" dirty="0" smtClean="0">
                    <a:solidFill>
                      <a:srgbClr val="00B050"/>
                    </a:solidFill>
                  </a:rPr>
                  <a:t>propagation effects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in order to compute the </a:t>
                </a:r>
                <a:r>
                  <a:rPr lang="en-ZA" sz="2800" dirty="0" smtClean="0">
                    <a:solidFill>
                      <a:srgbClr val="FF0000"/>
                    </a:solidFill>
                  </a:rPr>
                  <a:t>brightness</a:t>
                </a:r>
                <a:r>
                  <a:rPr lang="en-ZA" sz="2800" dirty="0" smtClean="0"/>
                  <a:t>.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i.e., solve for Jones matrices </a:t>
                </a:r>
                <a14:m>
                  <m:oMath xmlns:m="http://schemas.openxmlformats.org/officeDocument/2006/math">
                    <m:r>
                      <a:rPr lang="en-ZA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ZA" sz="2800" dirty="0" smtClean="0"/>
                  <a:t> to compute </a:t>
                </a:r>
                <a14:m>
                  <m:oMath xmlns:m="http://schemas.openxmlformats.org/officeDocument/2006/math">
                    <m:r>
                      <a:rPr lang="en-ZA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sz="2800" dirty="0" smtClean="0"/>
                  <a:t>:</a:t>
                </a:r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289" t="-3356" b="-872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251112" y="2956465"/>
            <a:ext cx="3874442" cy="2236662"/>
            <a:chOff x="4495284" y="2401061"/>
            <a:chExt cx="3874442" cy="2236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ZA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4495284" y="240106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Visibility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8292" y="2401061"/>
              <a:ext cx="1491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Brightness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66477" y="4176058"/>
              <a:ext cx="2023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Jones matrices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7" idx="2"/>
            </p:cNvCxnSpPr>
            <p:nvPr/>
          </p:nvCxnSpPr>
          <p:spPr>
            <a:xfrm>
              <a:off x="5113402" y="2862726"/>
              <a:ext cx="372998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</p:cNvCxnSpPr>
            <p:nvPr/>
          </p:nvCxnSpPr>
          <p:spPr>
            <a:xfrm flipH="1">
              <a:off x="6998208" y="2862726"/>
              <a:ext cx="625801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0"/>
              <a:endCxn id="6" idx="2"/>
            </p:cNvCxnSpPr>
            <p:nvPr/>
          </p:nvCxnSpPr>
          <p:spPr>
            <a:xfrm flipH="1" flipV="1">
              <a:off x="6514447" y="3753245"/>
              <a:ext cx="363846" cy="42281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V="1">
              <a:off x="6878293" y="3750225"/>
              <a:ext cx="420623" cy="42583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Z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sSup>
                        <m:s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8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518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99" y="321216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differential gains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14" y="1877955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626544" y="6271366"/>
            <a:ext cx="338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Without </a:t>
            </a:r>
            <a:r>
              <a:rPr lang="en-ZA" dirty="0" smtClean="0"/>
              <a:t>differential gain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88358" y="1220438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(</a:t>
            </a:r>
            <a:r>
              <a:rPr lang="en-ZA" dirty="0"/>
              <a:t>W</a:t>
            </a:r>
            <a:r>
              <a:rPr lang="en-ZA" dirty="0" smtClean="0"/>
              <a:t>ithout primary beam incorporated in calibration)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33" y="1873168"/>
            <a:ext cx="4155811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6512" y="6254278"/>
            <a:ext cx="38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 </a:t>
            </a:r>
            <a:r>
              <a:rPr lang="en-ZA" dirty="0" smtClean="0"/>
              <a:t>differential gain solutions applied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243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18105"/>
            <a:ext cx="10515600" cy="1880743"/>
          </a:xfrm>
        </p:spPr>
        <p:txBody>
          <a:bodyPr/>
          <a:lstStyle/>
          <a:p>
            <a:r>
              <a:rPr lang="en-ZA" dirty="0" smtClean="0"/>
              <a:t>As more corrupting effects are </a:t>
            </a:r>
            <a:r>
              <a:rPr lang="en-ZA" dirty="0" err="1" smtClean="0"/>
              <a:t>modeled</a:t>
            </a:r>
            <a:r>
              <a:rPr lang="en-ZA" dirty="0" smtClean="0"/>
              <a:t> and accounted for, the </a:t>
            </a:r>
            <a:r>
              <a:rPr lang="en-ZA" dirty="0" smtClean="0">
                <a:solidFill>
                  <a:srgbClr val="CC0099"/>
                </a:solidFill>
              </a:rPr>
              <a:t>calibration becomes more comprehensive</a:t>
            </a:r>
            <a:r>
              <a:rPr lang="en-ZA" dirty="0" smtClean="0"/>
              <a:t>, and </a:t>
            </a:r>
            <a:r>
              <a:rPr lang="en-ZA" dirty="0" smtClean="0">
                <a:solidFill>
                  <a:srgbClr val="00B050"/>
                </a:solidFill>
              </a:rPr>
              <a:t>differential gain solutions approach unity</a:t>
            </a:r>
            <a:r>
              <a:rPr lang="en-ZA" dirty="0" smtClean="0"/>
              <a:t>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8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91" y="66681"/>
            <a:ext cx="10515600" cy="623752"/>
          </a:xfrm>
        </p:spPr>
        <p:txBody>
          <a:bodyPr>
            <a:normAutofit fontScale="90000"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3897" y="610454"/>
            <a:ext cx="241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000" dirty="0">
                <a:solidFill>
                  <a:srgbClr val="000099"/>
                </a:solidFill>
              </a:rPr>
              <a:t>D</a:t>
            </a:r>
            <a:r>
              <a:rPr lang="en-ZA" sz="2000" dirty="0" smtClean="0">
                <a:solidFill>
                  <a:srgbClr val="000099"/>
                </a:solidFill>
              </a:rPr>
              <a:t>ifferential gain plots</a:t>
            </a:r>
            <a:endParaRPr lang="en-ZA" sz="20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47656" y="4065064"/>
                <a:ext cx="463665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 smtClean="0">
                    <a:solidFill>
                      <a:srgbClr val="000099"/>
                    </a:solidFill>
                  </a:rPr>
                  <a:t>Flattened differential gain curves, </a:t>
                </a:r>
                <a14:m>
                  <m:oMath xmlns:m="http://schemas.openxmlformats.org/officeDocument/2006/math">
                    <m:r>
                      <a:rPr lang="en-ZA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ZA" b="0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ZA" dirty="0" smtClean="0">
                  <a:solidFill>
                    <a:srgbClr val="000099"/>
                  </a:solidFill>
                </a:endParaRPr>
              </a:p>
              <a:p>
                <a:r>
                  <a:rPr lang="en-ZA" dirty="0">
                    <a:solidFill>
                      <a:srgbClr val="000099"/>
                    </a:solidFill>
                  </a:rPr>
                  <a:t> </a:t>
                </a:r>
                <a:r>
                  <a:rPr lang="en-ZA" dirty="0" smtClean="0">
                    <a:solidFill>
                      <a:srgbClr val="000099"/>
                    </a:solidFill>
                  </a:rPr>
                  <a:t>     over the whole range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 smtClean="0">
                  <a:solidFill>
                    <a:srgbClr val="000099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 smtClean="0">
                    <a:solidFill>
                      <a:srgbClr val="CC0066"/>
                    </a:solidFill>
                  </a:rPr>
                  <a:t>Residual variation due to </a:t>
                </a:r>
              </a:p>
              <a:p>
                <a:r>
                  <a:rPr lang="en-ZA" dirty="0">
                    <a:solidFill>
                      <a:srgbClr val="CC0066"/>
                    </a:solidFill>
                  </a:rPr>
                  <a:t> </a:t>
                </a:r>
                <a:r>
                  <a:rPr lang="en-ZA" dirty="0" smtClean="0">
                    <a:solidFill>
                      <a:srgbClr val="CC0066"/>
                    </a:solidFill>
                  </a:rPr>
                  <a:t>     remaining uncorrected direction-dependent</a:t>
                </a:r>
              </a:p>
              <a:p>
                <a:r>
                  <a:rPr lang="en-ZA" dirty="0">
                    <a:solidFill>
                      <a:srgbClr val="CC0066"/>
                    </a:solidFill>
                  </a:rPr>
                  <a:t> </a:t>
                </a:r>
                <a:r>
                  <a:rPr lang="en-ZA" dirty="0" smtClean="0">
                    <a:solidFill>
                      <a:srgbClr val="CC0066"/>
                    </a:solidFill>
                  </a:rPr>
                  <a:t>     effects (like antenna pointing errors)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56" y="4065064"/>
                <a:ext cx="4636654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788" t="-2083" r="-526" b="-451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43" y="1759127"/>
            <a:ext cx="2599247" cy="2573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5241" y="1177384"/>
            <a:ext cx="233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>
                <a:solidFill>
                  <a:srgbClr val="CC0066"/>
                </a:solidFill>
              </a:rPr>
              <a:t>W</a:t>
            </a:r>
            <a:r>
              <a:rPr lang="en-ZA" dirty="0" smtClean="0">
                <a:solidFill>
                  <a:srgbClr val="CC0066"/>
                </a:solidFill>
              </a:rPr>
              <a:t>ithout primary beam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73" y="1718747"/>
            <a:ext cx="2590641" cy="2573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2768" y="1177384"/>
            <a:ext cx="20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 primary beam</a:t>
            </a:r>
            <a:endParaRPr lang="en-Z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0" y="4545135"/>
            <a:ext cx="3029711" cy="201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29" y="4509393"/>
            <a:ext cx="3054927" cy="20366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9491" y="6392122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50262" y="5252472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430051" y="5163024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46718" y="639054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3768" y="617075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5184" y="53738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110" y="45768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5333" y="616050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5333" y="536019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92729" y="4557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48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5302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634"/>
            <a:ext cx="10515600" cy="4351338"/>
          </a:xfrm>
        </p:spPr>
        <p:txBody>
          <a:bodyPr/>
          <a:lstStyle/>
          <a:p>
            <a:r>
              <a:rPr lang="en-ZA" dirty="0"/>
              <a:t>Thompson, A. R., Moran, J. M., and Swenson, Jr., G. W. (2001</a:t>
            </a:r>
            <a:r>
              <a:rPr lang="en-ZA" dirty="0" smtClean="0"/>
              <a:t>), </a:t>
            </a:r>
            <a:r>
              <a:rPr lang="en-ZA" i="1" dirty="0" smtClean="0">
                <a:solidFill>
                  <a:srgbClr val="0000FF"/>
                </a:solidFill>
              </a:rPr>
              <a:t>Interferometry </a:t>
            </a:r>
            <a:r>
              <a:rPr lang="en-ZA" i="1" dirty="0">
                <a:solidFill>
                  <a:srgbClr val="0000FF"/>
                </a:solidFill>
              </a:rPr>
              <a:t>and </a:t>
            </a:r>
            <a:r>
              <a:rPr lang="en-ZA" i="1" dirty="0" smtClean="0">
                <a:solidFill>
                  <a:srgbClr val="0000FF"/>
                </a:solidFill>
              </a:rPr>
              <a:t>Synthesis in </a:t>
            </a:r>
            <a:r>
              <a:rPr lang="en-ZA" i="1" dirty="0">
                <a:solidFill>
                  <a:srgbClr val="0000FF"/>
                </a:solidFill>
              </a:rPr>
              <a:t>Radio Astronomy</a:t>
            </a:r>
            <a:r>
              <a:rPr lang="en-ZA" dirty="0"/>
              <a:t>, 2nd </a:t>
            </a:r>
            <a:r>
              <a:rPr lang="en-ZA" dirty="0" smtClean="0"/>
              <a:t>Edition </a:t>
            </a:r>
          </a:p>
          <a:p>
            <a:r>
              <a:rPr lang="en-ZA" dirty="0"/>
              <a:t>G. B. Taylor, C. L. </a:t>
            </a:r>
            <a:r>
              <a:rPr lang="en-ZA" dirty="0" err="1"/>
              <a:t>Carilli</a:t>
            </a:r>
            <a:r>
              <a:rPr lang="en-ZA" dirty="0"/>
              <a:t>, &amp; R. A. </a:t>
            </a:r>
            <a:r>
              <a:rPr lang="en-ZA" dirty="0" err="1" smtClean="0"/>
              <a:t>Perley</a:t>
            </a:r>
            <a:r>
              <a:rPr lang="en-ZA" dirty="0" smtClean="0"/>
              <a:t>, editors (1999), </a:t>
            </a:r>
            <a:r>
              <a:rPr lang="en-ZA" i="1" dirty="0" smtClean="0">
                <a:solidFill>
                  <a:srgbClr val="0000FF"/>
                </a:solidFill>
              </a:rPr>
              <a:t>Synthesis </a:t>
            </a:r>
            <a:r>
              <a:rPr lang="en-ZA" i="1" dirty="0">
                <a:solidFill>
                  <a:srgbClr val="0000FF"/>
                </a:solidFill>
              </a:rPr>
              <a:t>Imaging in Radio Astronomy </a:t>
            </a:r>
            <a:r>
              <a:rPr lang="en-ZA" i="1" dirty="0" smtClean="0">
                <a:solidFill>
                  <a:srgbClr val="0000FF"/>
                </a:solidFill>
              </a:rPr>
              <a:t>II</a:t>
            </a:r>
            <a:r>
              <a:rPr lang="en-ZA" dirty="0" smtClean="0"/>
              <a:t>, </a:t>
            </a:r>
            <a:r>
              <a:rPr lang="en-ZA" dirty="0"/>
              <a:t>volume 180 of </a:t>
            </a:r>
            <a:r>
              <a:rPr lang="en-ZA" i="1" dirty="0"/>
              <a:t>Astronomical Society </a:t>
            </a:r>
            <a:r>
              <a:rPr lang="en-ZA" i="1" dirty="0" smtClean="0"/>
              <a:t>of the </a:t>
            </a:r>
            <a:r>
              <a:rPr lang="en-ZA" i="1" dirty="0"/>
              <a:t>Paciﬁc Conference </a:t>
            </a:r>
            <a:r>
              <a:rPr lang="en-ZA" i="1" dirty="0" smtClean="0"/>
              <a:t>Series</a:t>
            </a:r>
          </a:p>
          <a:p>
            <a:r>
              <a:rPr lang="en-ZA" dirty="0"/>
              <a:t> </a:t>
            </a:r>
            <a:r>
              <a:rPr lang="en-ZA" i="1" dirty="0" smtClean="0">
                <a:solidFill>
                  <a:srgbClr val="0000FF"/>
                </a:solidFill>
              </a:rPr>
              <a:t>14th </a:t>
            </a:r>
            <a:r>
              <a:rPr lang="en-ZA" i="1" dirty="0">
                <a:solidFill>
                  <a:srgbClr val="0000FF"/>
                </a:solidFill>
              </a:rPr>
              <a:t>Synthesis Imaging Workshop </a:t>
            </a:r>
            <a:r>
              <a:rPr lang="en-ZA" dirty="0" smtClean="0">
                <a:hlinkClick r:id="rId2"/>
              </a:rPr>
              <a:t>lecture slides </a:t>
            </a:r>
            <a:r>
              <a:rPr lang="en-ZA" dirty="0" smtClean="0"/>
              <a:t>(2014), National Radio Astronomy Observatory, Socorro, New Mexico, USA</a:t>
            </a:r>
          </a:p>
          <a:p>
            <a:r>
              <a:rPr lang="en-ZA" dirty="0" smtClean="0"/>
              <a:t>Oleg Smirnov’s </a:t>
            </a:r>
            <a:r>
              <a:rPr lang="en-ZA" dirty="0" smtClean="0">
                <a:hlinkClick r:id="rId3"/>
              </a:rPr>
              <a:t>RIME lecture </a:t>
            </a:r>
            <a:r>
              <a:rPr lang="en-ZA" dirty="0" smtClean="0"/>
              <a:t>from </a:t>
            </a:r>
            <a:r>
              <a:rPr lang="en-ZA" i="1" dirty="0" smtClean="0">
                <a:solidFill>
                  <a:srgbClr val="0000FF"/>
                </a:solidFill>
              </a:rPr>
              <a:t>3GC3 Workshop and Interferometry School</a:t>
            </a:r>
            <a:r>
              <a:rPr lang="en-ZA" i="1" dirty="0" smtClean="0"/>
              <a:t> </a:t>
            </a:r>
            <a:r>
              <a:rPr lang="en-ZA" dirty="0" smtClean="0"/>
              <a:t>(2013), Port Alfred, South Africa</a:t>
            </a:r>
          </a:p>
          <a:p>
            <a:pPr marL="0" indent="0">
              <a:buNone/>
            </a:pPr>
            <a:endParaRPr lang="en-ZA" i="1" dirty="0" smtClean="0"/>
          </a:p>
          <a:p>
            <a:endParaRPr lang="en-Z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115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Smirnov, O. M. (2011</a:t>
            </a:r>
            <a:r>
              <a:rPr lang="en-ZA" dirty="0"/>
              <a:t>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I. A full-sky Jones </a:t>
            </a:r>
            <a:r>
              <a:rPr lang="en-ZA" i="1" dirty="0" smtClean="0">
                <a:solidFill>
                  <a:srgbClr val="0000FF"/>
                </a:solidFill>
              </a:rPr>
              <a:t>formalism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A106</a:t>
            </a:r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II. Calibration and direction-dependent </a:t>
            </a:r>
            <a:r>
              <a:rPr lang="en-ZA" i="1" dirty="0" smtClean="0">
                <a:solidFill>
                  <a:srgbClr val="0000FF"/>
                </a:solidFill>
              </a:rPr>
              <a:t>effects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A107</a:t>
            </a:r>
            <a:endParaRPr lang="en-ZA" dirty="0"/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III. Addressing direction-dependent effects in 21 cm WSRT observations of 3C </a:t>
            </a:r>
            <a:r>
              <a:rPr lang="en-ZA" i="1" dirty="0" smtClean="0">
                <a:solidFill>
                  <a:srgbClr val="0000FF"/>
                </a:solidFill>
              </a:rPr>
              <a:t>147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A108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634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 err="1" smtClean="0"/>
              <a:t>Hamaker</a:t>
            </a:r>
            <a:r>
              <a:rPr lang="en-ZA" dirty="0"/>
              <a:t>, J. P., </a:t>
            </a:r>
            <a:r>
              <a:rPr lang="en-ZA" dirty="0" err="1"/>
              <a:t>Bregman</a:t>
            </a:r>
            <a:r>
              <a:rPr lang="en-ZA" dirty="0"/>
              <a:t>, J. D., and Sault, R. J.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</a:t>
            </a:r>
            <a:r>
              <a:rPr lang="en-ZA" i="1" dirty="0">
                <a:solidFill>
                  <a:srgbClr val="0000FF"/>
                </a:solidFill>
              </a:rPr>
              <a:t>. Mathematical foundations</a:t>
            </a:r>
            <a:r>
              <a:rPr lang="en-ZA" dirty="0"/>
              <a:t>. A&amp;AS, 117, </a:t>
            </a:r>
            <a:r>
              <a:rPr lang="en-ZA" dirty="0" smtClean="0"/>
              <a:t>137–147</a:t>
            </a:r>
          </a:p>
          <a:p>
            <a:r>
              <a:rPr lang="en-ZA" dirty="0"/>
              <a:t>Sault, R. J., </a:t>
            </a:r>
            <a:r>
              <a:rPr lang="en-ZA" dirty="0" err="1"/>
              <a:t>Hamaker</a:t>
            </a:r>
            <a:r>
              <a:rPr lang="en-ZA" dirty="0"/>
              <a:t>, J. P.,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II</a:t>
            </a:r>
            <a:r>
              <a:rPr lang="en-ZA" i="1" dirty="0">
                <a:solidFill>
                  <a:srgbClr val="0000FF"/>
                </a:solidFill>
              </a:rPr>
              <a:t>. Instrumental calibration of an interferometer array</a:t>
            </a:r>
            <a:r>
              <a:rPr lang="en-ZA" dirty="0"/>
              <a:t>. A&amp;AS, 117, 149–159</a:t>
            </a:r>
            <a:endParaRPr lang="en-ZA" dirty="0" smtClean="0"/>
          </a:p>
          <a:p>
            <a:r>
              <a:rPr lang="en-ZA" dirty="0" err="1"/>
              <a:t>Hamaker</a:t>
            </a:r>
            <a:r>
              <a:rPr lang="en-ZA" dirty="0"/>
              <a:t>, J. P.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III. Interpreting the IAU/IEEE deﬁnitions of the Stokes parameters</a:t>
            </a:r>
            <a:r>
              <a:rPr lang="en-ZA" dirty="0"/>
              <a:t>. A&amp;AS, 117, </a:t>
            </a:r>
            <a:r>
              <a:rPr lang="en-ZA" dirty="0" smtClean="0"/>
              <a:t>161–165</a:t>
            </a:r>
            <a:endParaRPr lang="en-ZA" dirty="0"/>
          </a:p>
          <a:p>
            <a:r>
              <a:rPr lang="en-ZA" dirty="0" err="1"/>
              <a:t>Hamaker</a:t>
            </a:r>
            <a:r>
              <a:rPr lang="en-ZA" dirty="0"/>
              <a:t>, J. P. (2000).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IV. The full-coherency analogue of scalar self-calibration: Self-alignment, dynamic range and </a:t>
            </a:r>
            <a:r>
              <a:rPr lang="en-ZA" i="1" dirty="0" err="1">
                <a:solidFill>
                  <a:srgbClr val="0000FF"/>
                </a:solidFill>
              </a:rPr>
              <a:t>polarimetric</a:t>
            </a:r>
            <a:r>
              <a:rPr lang="en-ZA" i="1" dirty="0">
                <a:solidFill>
                  <a:srgbClr val="0000FF"/>
                </a:solidFill>
              </a:rPr>
              <a:t> ﬁdelity</a:t>
            </a:r>
            <a:r>
              <a:rPr lang="en-ZA" dirty="0"/>
              <a:t>. A&amp;AS, 143, </a:t>
            </a:r>
            <a:r>
              <a:rPr lang="en-ZA" dirty="0" smtClean="0"/>
              <a:t>515–534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31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2723" y="1605758"/>
            <a:ext cx="60108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Propagation effects can be of two kinds:</a:t>
            </a:r>
          </a:p>
          <a:p>
            <a:r>
              <a:rPr lang="en-ZA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Direction-independent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Direction-dependent effects</a:t>
            </a:r>
            <a:endParaRPr lang="en-ZA" sz="28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2723" y="3534137"/>
            <a:ext cx="9091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These effects can be represented by different Jones matrices:</a:t>
            </a:r>
            <a:endParaRPr lang="en-ZA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25803" y="4577330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88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</a:t>
            </a:r>
            <a:r>
              <a:rPr lang="en-ZA" b="1" dirty="0" smtClean="0">
                <a:solidFill>
                  <a:srgbClr val="C00000"/>
                </a:solidFill>
              </a:rPr>
              <a:t>irection-independent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93029" y="1267679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37997" y="1159385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1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4260000">
            <a:off x="3712223" y="2236774"/>
            <a:ext cx="4042063" cy="2495235"/>
            <a:chOff x="5617152" y="4166754"/>
            <a:chExt cx="4042063" cy="2948909"/>
          </a:xfrm>
        </p:grpSpPr>
        <p:sp>
          <p:nvSpPr>
            <p:cNvPr id="3" name="Arc 2"/>
            <p:cNvSpPr/>
            <p:nvPr/>
          </p:nvSpPr>
          <p:spPr>
            <a:xfrm>
              <a:off x="5617152" y="4621845"/>
              <a:ext cx="4042063" cy="2493818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Arc 14"/>
            <p:cNvSpPr/>
            <p:nvPr/>
          </p:nvSpPr>
          <p:spPr>
            <a:xfrm>
              <a:off x="5617152" y="4166754"/>
              <a:ext cx="4042063" cy="2493818"/>
            </a:xfrm>
            <a:prstGeom prst="arc">
              <a:avLst>
                <a:gd name="adj1" fmla="val 12628077"/>
                <a:gd name="adj2" fmla="val 19521588"/>
              </a:avLst>
            </a:prstGeom>
            <a:ln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CC009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40853" y="3675615"/>
                <a:ext cx="46006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ZA" sz="40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853" y="3675615"/>
                <a:ext cx="46006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254051" y="4381620"/>
            <a:ext cx="3361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Same in all directions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4</a:t>
            </a:fld>
            <a:endParaRPr lang="en-ZA" dirty="0"/>
          </a:p>
        </p:txBody>
      </p:sp>
      <p:sp>
        <p:nvSpPr>
          <p:cNvPr id="14" name="Oval 13"/>
          <p:cNvSpPr/>
          <p:nvPr/>
        </p:nvSpPr>
        <p:spPr>
          <a:xfrm>
            <a:off x="9448079" y="259479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4992" y="2529547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2</a:t>
            </a:r>
            <a:endParaRPr lang="en-ZA" dirty="0">
              <a:solidFill>
                <a:srgbClr val="66006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99556" y="1550483"/>
            <a:ext cx="7054300" cy="3485791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731264" y="2870559"/>
            <a:ext cx="7607808" cy="2261977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93029" y="1267679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37997" y="1159385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1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5</a:t>
            </a:fld>
            <a:endParaRPr lang="en-ZA" dirty="0"/>
          </a:p>
        </p:txBody>
      </p:sp>
      <p:sp>
        <p:nvSpPr>
          <p:cNvPr id="14" name="Oval 13"/>
          <p:cNvSpPr/>
          <p:nvPr/>
        </p:nvSpPr>
        <p:spPr>
          <a:xfrm>
            <a:off x="9448079" y="259479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4992" y="2529547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2</a:t>
            </a:r>
            <a:endParaRPr lang="en-ZA" dirty="0">
              <a:solidFill>
                <a:srgbClr val="66006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99556" y="1550483"/>
            <a:ext cx="7054300" cy="3485791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731264" y="2870559"/>
            <a:ext cx="7607808" cy="2261977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4260000">
            <a:off x="3683595" y="1572317"/>
            <a:ext cx="4042063" cy="3770279"/>
            <a:chOff x="5967743" y="3006448"/>
            <a:chExt cx="4042063" cy="3770281"/>
          </a:xfrm>
        </p:grpSpPr>
        <p:sp>
          <p:nvSpPr>
            <p:cNvPr id="18" name="Arc 17"/>
            <p:cNvSpPr/>
            <p:nvPr/>
          </p:nvSpPr>
          <p:spPr>
            <a:xfrm>
              <a:off x="5967743" y="4666572"/>
              <a:ext cx="4042063" cy="2110157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315193" y="3006448"/>
              <a:ext cx="3350315" cy="1857404"/>
            </a:xfrm>
            <a:custGeom>
              <a:avLst/>
              <a:gdLst>
                <a:gd name="connsiteX0" fmla="*/ 43573 w 3350315"/>
                <a:gd name="connsiteY0" fmla="*/ 1840994 h 1857404"/>
                <a:gd name="connsiteX1" fmla="*/ 55765 w 3350315"/>
                <a:gd name="connsiteY1" fmla="*/ 1194818 h 1857404"/>
                <a:gd name="connsiteX2" fmla="*/ 592213 w 3350315"/>
                <a:gd name="connsiteY2" fmla="*/ 1438658 h 1857404"/>
                <a:gd name="connsiteX3" fmla="*/ 628789 w 3350315"/>
                <a:gd name="connsiteY3" fmla="*/ 548642 h 1857404"/>
                <a:gd name="connsiteX4" fmla="*/ 1238389 w 3350315"/>
                <a:gd name="connsiteY4" fmla="*/ 1207010 h 1857404"/>
                <a:gd name="connsiteX5" fmla="*/ 1482229 w 3350315"/>
                <a:gd name="connsiteY5" fmla="*/ 2 h 1857404"/>
                <a:gd name="connsiteX6" fmla="*/ 1994293 w 3350315"/>
                <a:gd name="connsiteY6" fmla="*/ 1194818 h 1857404"/>
                <a:gd name="connsiteX7" fmla="*/ 2481973 w 3350315"/>
                <a:gd name="connsiteY7" fmla="*/ 402338 h 1857404"/>
                <a:gd name="connsiteX8" fmla="*/ 2701429 w 3350315"/>
                <a:gd name="connsiteY8" fmla="*/ 1328930 h 1857404"/>
                <a:gd name="connsiteX9" fmla="*/ 3311029 w 3350315"/>
                <a:gd name="connsiteY9" fmla="*/ 1024130 h 1857404"/>
                <a:gd name="connsiteX10" fmla="*/ 3286645 w 3350315"/>
                <a:gd name="connsiteY10" fmla="*/ 1767842 h 1857404"/>
                <a:gd name="connsiteX11" fmla="*/ 3262261 w 3350315"/>
                <a:gd name="connsiteY11" fmla="*/ 1816610 h 1857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50315" h="1857404">
                  <a:moveTo>
                    <a:pt x="43573" y="1840994"/>
                  </a:moveTo>
                  <a:cubicBezTo>
                    <a:pt x="3949" y="1551434"/>
                    <a:pt x="-35675" y="1261874"/>
                    <a:pt x="55765" y="1194818"/>
                  </a:cubicBezTo>
                  <a:cubicBezTo>
                    <a:pt x="147205" y="1127762"/>
                    <a:pt x="496709" y="1546354"/>
                    <a:pt x="592213" y="1438658"/>
                  </a:cubicBezTo>
                  <a:cubicBezTo>
                    <a:pt x="687717" y="1330962"/>
                    <a:pt x="521093" y="587250"/>
                    <a:pt x="628789" y="548642"/>
                  </a:cubicBezTo>
                  <a:cubicBezTo>
                    <a:pt x="736485" y="510034"/>
                    <a:pt x="1096149" y="1298450"/>
                    <a:pt x="1238389" y="1207010"/>
                  </a:cubicBezTo>
                  <a:cubicBezTo>
                    <a:pt x="1380629" y="1115570"/>
                    <a:pt x="1356245" y="2034"/>
                    <a:pt x="1482229" y="2"/>
                  </a:cubicBezTo>
                  <a:cubicBezTo>
                    <a:pt x="1608213" y="-2030"/>
                    <a:pt x="1827669" y="1127762"/>
                    <a:pt x="1994293" y="1194818"/>
                  </a:cubicBezTo>
                  <a:cubicBezTo>
                    <a:pt x="2160917" y="1261874"/>
                    <a:pt x="2364117" y="379986"/>
                    <a:pt x="2481973" y="402338"/>
                  </a:cubicBezTo>
                  <a:cubicBezTo>
                    <a:pt x="2599829" y="424690"/>
                    <a:pt x="2563253" y="1225298"/>
                    <a:pt x="2701429" y="1328930"/>
                  </a:cubicBezTo>
                  <a:cubicBezTo>
                    <a:pt x="2839605" y="1432562"/>
                    <a:pt x="3213493" y="950978"/>
                    <a:pt x="3311029" y="1024130"/>
                  </a:cubicBezTo>
                  <a:cubicBezTo>
                    <a:pt x="3408565" y="1097282"/>
                    <a:pt x="3294773" y="1635762"/>
                    <a:pt x="3286645" y="1767842"/>
                  </a:cubicBezTo>
                  <a:cubicBezTo>
                    <a:pt x="3278517" y="1899922"/>
                    <a:pt x="3270389" y="1858266"/>
                    <a:pt x="3262261" y="1816610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38533" y="3693770"/>
                <a:ext cx="4520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ZA" sz="4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33" y="3693770"/>
                <a:ext cx="45204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8027196" y="4607522"/>
            <a:ext cx="326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 smtClean="0"/>
              <a:t>Varies with direction </a:t>
            </a:r>
          </a:p>
        </p:txBody>
      </p:sp>
    </p:spTree>
    <p:extLst>
      <p:ext uri="{BB962C8B-B14F-4D97-AF65-F5344CB8AC3E}">
        <p14:creationId xmlns:p14="http://schemas.microsoft.com/office/powerpoint/2010/main" val="35382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950431" y="1586058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ZA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sSubSup>
                            <m:sSubSup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923181" y="3428612"/>
            <a:ext cx="224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V</a:t>
            </a:r>
            <a:r>
              <a:rPr lang="en-ZA" dirty="0" smtClean="0"/>
              <a:t>isibility-plane effects</a:t>
            </a:r>
            <a:endParaRPr lang="en-ZA" dirty="0"/>
          </a:p>
        </p:txBody>
      </p:sp>
      <p:sp>
        <p:nvSpPr>
          <p:cNvPr id="17" name="TextBox 16"/>
          <p:cNvSpPr txBox="1"/>
          <p:nvPr/>
        </p:nvSpPr>
        <p:spPr>
          <a:xfrm>
            <a:off x="7705039" y="3442073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I</a:t>
            </a:r>
            <a:r>
              <a:rPr lang="en-ZA" dirty="0" smtClean="0"/>
              <a:t>mage-plane effects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85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Direction-independent and </a:t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>direction-dependent effects</a:t>
            </a:r>
            <a:endParaRPr lang="en-ZA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8269" y="2302550"/>
            <a:ext cx="8929177" cy="4120094"/>
            <a:chOff x="2108269" y="2302550"/>
            <a:chExt cx="8929177" cy="4120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732910" y="2302550"/>
                  <a:ext cx="509492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ZA" sz="48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910" y="2302550"/>
                  <a:ext cx="5094921" cy="7386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7186785" y="3777529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Parallactic angle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feed rotation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97728" y="3779591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Instrumental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08269" y="3777528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Bandpass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26126" y="3777530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Polarization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leakage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75022" y="3777530"/>
              <a:ext cx="20624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Ionospheric</a:t>
              </a:r>
              <a:r>
                <a:rPr lang="en-US" dirty="0" smtClean="0">
                  <a:solidFill>
                    <a:srgbClr val="000000"/>
                  </a:solidFill>
                </a:rPr>
                <a:t> and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t</a:t>
              </a:r>
              <a:r>
                <a:rPr lang="en-US" dirty="0" smtClean="0">
                  <a:solidFill>
                    <a:srgbClr val="000000"/>
                  </a:solidFill>
                </a:rPr>
                <a:t>ropospheric effects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97426" y="3777529"/>
              <a:ext cx="916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Primary</a:t>
              </a:r>
            </a:p>
            <a:p>
              <a:r>
                <a:rPr lang="en-ZA" dirty="0" smtClean="0"/>
                <a:t>beam</a:t>
              </a:r>
              <a:endParaRPr lang="en-ZA" dirty="0"/>
            </a:p>
          </p:txBody>
        </p:sp>
        <p:cxnSp>
          <p:nvCxnSpPr>
            <p:cNvPr id="11" name="Straight Arrow Connector 10"/>
            <p:cNvCxnSpPr>
              <a:stCxn id="7" idx="0"/>
            </p:cNvCxnSpPr>
            <p:nvPr/>
          </p:nvCxnSpPr>
          <p:spPr>
            <a:xfrm flipV="1">
              <a:off x="2745623" y="2944047"/>
              <a:ext cx="2182380" cy="8334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</p:cNvCxnSpPr>
            <p:nvPr/>
          </p:nvCxnSpPr>
          <p:spPr>
            <a:xfrm flipV="1">
              <a:off x="4056910" y="2944047"/>
              <a:ext cx="1608249" cy="83554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0"/>
            </p:cNvCxnSpPr>
            <p:nvPr/>
          </p:nvCxnSpPr>
          <p:spPr>
            <a:xfrm flipV="1">
              <a:off x="5553248" y="2968588"/>
              <a:ext cx="846814" cy="80894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0"/>
            </p:cNvCxnSpPr>
            <p:nvPr/>
          </p:nvCxnSpPr>
          <p:spPr>
            <a:xfrm flipV="1">
              <a:off x="6655821" y="2936863"/>
              <a:ext cx="458394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0"/>
            </p:cNvCxnSpPr>
            <p:nvPr/>
          </p:nvCxnSpPr>
          <p:spPr>
            <a:xfrm flipH="1" flipV="1">
              <a:off x="7834124" y="2936863"/>
              <a:ext cx="291380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</p:cNvCxnSpPr>
            <p:nvPr/>
          </p:nvCxnSpPr>
          <p:spPr>
            <a:xfrm flipH="1" flipV="1">
              <a:off x="8576424" y="2936864"/>
              <a:ext cx="1429810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14179" y="5776313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75093" y="5033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endCxn id="10" idx="2"/>
            </p:cNvCxnSpPr>
            <p:nvPr/>
          </p:nvCxnSpPr>
          <p:spPr>
            <a:xfrm flipV="1">
              <a:off x="6654558" y="4423860"/>
              <a:ext cx="1263" cy="61613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439891" y="4513845"/>
              <a:ext cx="394233" cy="1262468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7049586" y="4423860"/>
              <a:ext cx="2502540" cy="61613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5214694" y="4411843"/>
              <a:ext cx="242699" cy="1364470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3780390" y="4421088"/>
              <a:ext cx="1452981" cy="148233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2534953" y="4425922"/>
              <a:ext cx="2613894" cy="1673556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7</a:t>
            </a:fld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1152681" y="1735009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Example:</a:t>
            </a:r>
            <a:endParaRPr lang="en-ZA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392" y="145669"/>
            <a:ext cx="10515600" cy="117106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 dependent effects: Primary bea</a:t>
            </a:r>
            <a:r>
              <a:rPr lang="en-ZA" b="1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149" y="1316736"/>
            <a:ext cx="1019984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</a:t>
            </a:r>
            <a:r>
              <a:rPr lang="en-ZA" sz="2800" dirty="0" smtClean="0">
                <a:solidFill>
                  <a:srgbClr val="CC0099"/>
                </a:solidFill>
              </a:rPr>
              <a:t>primary beam of the antenna </a:t>
            </a:r>
            <a:r>
              <a:rPr lang="en-ZA" sz="2800" dirty="0" smtClean="0">
                <a:solidFill>
                  <a:srgbClr val="0000FF"/>
                </a:solidFill>
              </a:rPr>
              <a:t>is the most important 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direction-dependent effect.</a:t>
            </a:r>
          </a:p>
          <a:p>
            <a:endParaRPr lang="en-ZA" sz="2800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Becomes important in </a:t>
            </a:r>
            <a:r>
              <a:rPr lang="en-ZA" sz="2800" dirty="0" smtClean="0">
                <a:solidFill>
                  <a:srgbClr val="CC0099"/>
                </a:solidFill>
              </a:rPr>
              <a:t>wide-field, wide-band </a:t>
            </a:r>
            <a:r>
              <a:rPr lang="en-ZA" sz="2800" dirty="0" smtClean="0">
                <a:solidFill>
                  <a:srgbClr val="0000FF"/>
                </a:solidFill>
              </a:rPr>
              <a:t>observations.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primary beam pattern has a </a:t>
            </a:r>
            <a:r>
              <a:rPr lang="en-ZA" sz="2800" dirty="0" smtClean="0">
                <a:solidFill>
                  <a:srgbClr val="FF0000"/>
                </a:solidFill>
              </a:rPr>
              <a:t>multiplicative effect in the </a:t>
            </a:r>
          </a:p>
          <a:p>
            <a:r>
              <a:rPr lang="en-ZA" sz="2800" dirty="0" smtClean="0">
                <a:solidFill>
                  <a:srgbClr val="FF0000"/>
                </a:solidFill>
              </a:rPr>
              <a:t>    image plane</a:t>
            </a:r>
            <a:r>
              <a:rPr lang="en-ZA" sz="2800" dirty="0" smtClean="0">
                <a:solidFill>
                  <a:srgbClr val="0000FF"/>
                </a:solidFill>
              </a:rPr>
              <a:t>, </a:t>
            </a:r>
            <a:r>
              <a:rPr lang="en-ZA" sz="2800" dirty="0" smtClean="0">
                <a:solidFill>
                  <a:srgbClr val="00B050"/>
                </a:solidFill>
              </a:rPr>
              <a:t>convolutional effect in the visibility plane</a:t>
            </a:r>
            <a:r>
              <a:rPr lang="en-ZA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We will consider the example of a </a:t>
            </a:r>
            <a:r>
              <a:rPr lang="en-ZA" sz="2800" dirty="0">
                <a:solidFill>
                  <a:srgbClr val="CC0099"/>
                </a:solidFill>
              </a:rPr>
              <a:t>J</a:t>
            </a:r>
            <a:r>
              <a:rPr lang="en-ZA" sz="2800" dirty="0" smtClean="0">
                <a:solidFill>
                  <a:srgbClr val="CC0099"/>
                </a:solidFill>
              </a:rPr>
              <a:t>VLA</a:t>
            </a:r>
            <a:r>
              <a:rPr lang="en-ZA" sz="2800" dirty="0" smtClean="0">
                <a:solidFill>
                  <a:srgbClr val="0000FF"/>
                </a:solidFill>
              </a:rPr>
              <a:t> (</a:t>
            </a:r>
            <a:r>
              <a:rPr lang="en-ZA" sz="2800" dirty="0" err="1" smtClean="0">
                <a:solidFill>
                  <a:srgbClr val="0000FF"/>
                </a:solidFill>
              </a:rPr>
              <a:t>Jansky</a:t>
            </a:r>
            <a:r>
              <a:rPr lang="en-ZA" sz="2800" dirty="0" smtClean="0">
                <a:solidFill>
                  <a:srgbClr val="0000FF"/>
                </a:solidFill>
              </a:rPr>
              <a:t> Very Large Array)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 antenna here.</a:t>
            </a:r>
            <a:endParaRPr lang="en-ZA" sz="28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43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5"/>
            <a:ext cx="10515600" cy="1325563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P</a:t>
            </a:r>
            <a:r>
              <a:rPr lang="en-ZA" b="1" dirty="0" smtClean="0">
                <a:solidFill>
                  <a:srgbClr val="C00000"/>
                </a:solidFill>
              </a:rPr>
              <a:t>rimary beam amplitude variation with distance from </a:t>
            </a:r>
            <a:r>
              <a:rPr lang="en-ZA" b="1" dirty="0" err="1" smtClean="0">
                <a:solidFill>
                  <a:srgbClr val="C00000"/>
                </a:solidFill>
              </a:rPr>
              <a:t>center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98799" y="2450593"/>
            <a:ext cx="3760410" cy="2761676"/>
            <a:chOff x="7198799" y="2450593"/>
            <a:chExt cx="3760410" cy="27616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516" y="2450593"/>
              <a:ext cx="3236693" cy="23042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942613" y="4842937"/>
              <a:ext cx="987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Distance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6801959" y="3418070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06" y="1756514"/>
            <a:ext cx="4358248" cy="43582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9</a:t>
            </a:fld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7568131" y="5468431"/>
            <a:ext cx="3622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>
                <a:solidFill>
                  <a:srgbClr val="0000FF"/>
                </a:solidFill>
              </a:rPr>
              <a:t>H</a:t>
            </a:r>
            <a:r>
              <a:rPr lang="en-ZA" dirty="0" smtClean="0">
                <a:solidFill>
                  <a:srgbClr val="0000FF"/>
                </a:solidFill>
              </a:rPr>
              <a:t>orizontal cross-section of the beam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through the </a:t>
            </a:r>
            <a:r>
              <a:rPr lang="en-ZA" dirty="0" err="1" smtClean="0">
                <a:solidFill>
                  <a:srgbClr val="0000FF"/>
                </a:solidFill>
              </a:rPr>
              <a:t>center</a:t>
            </a:r>
            <a:endParaRPr lang="en-ZA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5226</TotalTime>
  <Words>969</Words>
  <Application>Microsoft Office PowerPoint</Application>
  <PresentationFormat>Widescreen</PresentationFormat>
  <Paragraphs>202</Paragraphs>
  <Slides>25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 Calibration   Introductory Radio Interferometry Course  Centre for Radio Astronomy Techniques and Technologies (RATT)  Rhodes University</vt:lpstr>
      <vt:lpstr>Calibration</vt:lpstr>
      <vt:lpstr>Direction-independent and  direction-dependent effects</vt:lpstr>
      <vt:lpstr>Direction-independent effects</vt:lpstr>
      <vt:lpstr>Direction-dependent effects</vt:lpstr>
      <vt:lpstr>Direction-independent and  direction-dependent effects</vt:lpstr>
      <vt:lpstr>Direction-independent and  direction-dependent effects</vt:lpstr>
      <vt:lpstr>Direction dependent effects: Primary beam</vt:lpstr>
      <vt:lpstr>Primary beam amplitude variation with distance from center</vt:lpstr>
      <vt:lpstr>JVLA primary beam</vt:lpstr>
      <vt:lpstr>  Movement of sources in sky</vt:lpstr>
      <vt:lpstr>Relative rotation of alt-az beam wrt sky</vt:lpstr>
      <vt:lpstr>Primary beam rotation</vt:lpstr>
      <vt:lpstr>Variation of primary beam with frequency</vt:lpstr>
      <vt:lpstr>Incorporating primary beam in calibration </vt:lpstr>
      <vt:lpstr>Multiplying the noise by the primary beam illustrates the variation in SNR across the field of view</vt:lpstr>
      <vt:lpstr>Calibration procedure</vt:lpstr>
      <vt:lpstr>Differential gains</vt:lpstr>
      <vt:lpstr>Differential gains</vt:lpstr>
      <vt:lpstr>Incorporating differential gains in calibration </vt:lpstr>
      <vt:lpstr>Differential gains</vt:lpstr>
      <vt:lpstr>Incorporating primary beam in calibration </vt:lpstr>
      <vt:lpstr>References</vt:lpstr>
      <vt:lpstr>References (continued)</vt:lpstr>
      <vt:lpstr>References (continued)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 Introductory Radio Interferometry Course  Radio Astronomy Techniques and Technologies Group (RATT) Rhodes University</dc:title>
  <dc:creator>mmitra</dc:creator>
  <cp:lastModifiedBy>mmitra</cp:lastModifiedBy>
  <cp:revision>171</cp:revision>
  <dcterms:created xsi:type="dcterms:W3CDTF">2015-01-20T10:17:56Z</dcterms:created>
  <dcterms:modified xsi:type="dcterms:W3CDTF">2015-02-18T11:37:40Z</dcterms:modified>
</cp:coreProperties>
</file>